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0">
  <p:sldMasterIdLst>
    <p:sldMasterId id="2147483648" r:id="rId5"/>
  </p:sldMasterIdLst>
  <p:notesMasterIdLst>
    <p:notesMasterId r:id="rId24"/>
  </p:notesMasterIdLst>
  <p:handoutMasterIdLst>
    <p:handoutMasterId r:id="rId25"/>
  </p:handoutMasterIdLst>
  <p:sldIdLst>
    <p:sldId id="340" r:id="rId6"/>
    <p:sldId id="334" r:id="rId7"/>
    <p:sldId id="338" r:id="rId8"/>
    <p:sldId id="339" r:id="rId9"/>
    <p:sldId id="335" r:id="rId10"/>
    <p:sldId id="332" r:id="rId11"/>
    <p:sldId id="347" r:id="rId12"/>
    <p:sldId id="327" r:id="rId13"/>
    <p:sldId id="328" r:id="rId14"/>
    <p:sldId id="330" r:id="rId15"/>
    <p:sldId id="345" r:id="rId16"/>
    <p:sldId id="331" r:id="rId17"/>
    <p:sldId id="341" r:id="rId18"/>
    <p:sldId id="342" r:id="rId19"/>
    <p:sldId id="343" r:id="rId20"/>
    <p:sldId id="344" r:id="rId21"/>
    <p:sldId id="325" r:id="rId22"/>
    <p:sldId id="304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CECFF"/>
    <a:srgbClr val="3986C5"/>
    <a:srgbClr val="3B8CC3"/>
    <a:srgbClr val="3990C5"/>
    <a:srgbClr val="3A82C4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001" autoAdjust="0"/>
    <p:restoredTop sz="94659" autoAdjust="0"/>
  </p:normalViewPr>
  <p:slideViewPr>
    <p:cSldViewPr>
      <p:cViewPr varScale="1">
        <p:scale>
          <a:sx n="84" d="100"/>
          <a:sy n="84" d="100"/>
        </p:scale>
        <p:origin x="-1786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1" d="100"/>
          <a:sy n="101" d="100"/>
        </p:scale>
        <p:origin x="-357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939D22-CF88-4EF6-BA01-F93237A7A363}" type="datetimeFigureOut">
              <a:rPr lang="ru-RU"/>
              <a:pPr>
                <a:defRPr/>
              </a:pPr>
              <a:t>24.10.2017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DB02525-3C70-49AF-9D54-EF3D7C8D67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1226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17B6560-7AD1-4B90-AD8F-443800DC7628}" type="datetimeFigureOut">
              <a:rPr lang="ru-RU"/>
              <a:pPr>
                <a:defRPr/>
              </a:pPr>
              <a:t>24.10.2017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3A1EA75-3746-4126-8C2B-9E477B61F1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6363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cap="none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Verdana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14370"/>
          </a:xfrm>
        </p:spPr>
        <p:txBody>
          <a:bodyPr/>
          <a:lstStyle>
            <a:lvl1pPr marL="0" indent="0" algn="ctr">
              <a:buNone/>
              <a:defRPr sz="2000" b="0" cap="none" spc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Verdana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6F367-88CE-40D1-847F-BDB056F8F4DF}" type="datetimeFigureOut">
              <a:rPr lang="ru-RU"/>
              <a:pPr>
                <a:defRPr/>
              </a:pPr>
              <a:t>24.10.2017</a:t>
            </a:fld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42F0B-3B9A-4B98-8614-8A58FD593B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4E30D-7D35-48EB-8AFB-034848144176}" type="datetimeFigureOut">
              <a:rPr lang="ru-RU"/>
              <a:pPr>
                <a:defRPr/>
              </a:pPr>
              <a:t>24.10.2017</a:t>
            </a:fld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12365-92E4-4568-A66A-F76945C14B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200" b="1" cap="none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Verdana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35E9B-3BEE-4EBC-9956-F33D2A6287F9}" type="datetimeFigureOut">
              <a:rPr lang="ru-RU"/>
              <a:pPr>
                <a:defRPr/>
              </a:pPr>
              <a:t>24.10.2017</a:t>
            </a:fld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C3533-0C3C-4118-9DB6-C56E829AF0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428868"/>
            <a:ext cx="3567138" cy="3697295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428868"/>
            <a:ext cx="3567138" cy="3697295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7772400" cy="1362075"/>
          </a:xfrm>
        </p:spPr>
        <p:txBody>
          <a:bodyPr anchor="t"/>
          <a:lstStyle>
            <a:lvl1pPr algn="l">
              <a:defRPr sz="3200" b="1" cap="none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Verdana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4117E-5D29-47A4-9ED5-F10978CBE3DB}" type="datetimeFigureOut">
              <a:rPr lang="ru-RU"/>
              <a:pPr>
                <a:defRPr/>
              </a:pPr>
              <a:t>24.10.2017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0CC7E-DC1A-4D0B-A51B-FEF0437BFB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25605"/>
            <a:ext cx="8229600" cy="703282"/>
          </a:xfrm>
        </p:spPr>
        <p:txBody>
          <a:bodyPr/>
          <a:lstStyle>
            <a:lvl1pPr>
              <a:defRPr sz="3200" b="1" cap="none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Verdana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892482"/>
            <a:ext cx="4040188" cy="39364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694955"/>
            <a:ext cx="4040188" cy="2431207"/>
          </a:xfrm>
        </p:spPr>
        <p:txBody>
          <a:bodyPr/>
          <a:lstStyle>
            <a:lvl1pPr>
              <a:defRPr sz="240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00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60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60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2892482"/>
            <a:ext cx="4041775" cy="39364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3694955"/>
            <a:ext cx="4041775" cy="2431207"/>
          </a:xfrm>
        </p:spPr>
        <p:txBody>
          <a:bodyPr/>
          <a:lstStyle>
            <a:lvl1pPr>
              <a:defRPr sz="240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00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60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60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55D86-7277-4FF9-A2AF-80044D6F1309}" type="datetimeFigureOut">
              <a:rPr lang="ru-RU"/>
              <a:pPr>
                <a:defRPr/>
              </a:pPr>
              <a:t>24.10.2017</a:t>
            </a:fld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8197E-3095-46D5-8B0C-C158E4A318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229600" cy="1143000"/>
          </a:xfrm>
        </p:spPr>
        <p:txBody>
          <a:bodyPr/>
          <a:lstStyle>
            <a:lvl1pPr>
              <a:defRPr sz="2800" b="1" cap="none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Verdana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54F21-48F8-4C4D-B0BF-E20852651074}" type="datetimeFigureOut">
              <a:rPr lang="ru-RU"/>
              <a:pPr>
                <a:defRPr/>
              </a:pPr>
              <a:t>24.10.2017</a:t>
            </a:fld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99098-8716-4C7C-83CA-CBEE060730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B0056-87A5-4699-AF1B-3DEECB4A9FE4}" type="datetimeFigureOut">
              <a:rPr lang="ru-RU"/>
              <a:pPr>
                <a:defRPr/>
              </a:pPr>
              <a:t>24.10.2017</a:t>
            </a:fld>
            <a:endParaRPr lang="ru-RU"/>
          </a:p>
        </p:txBody>
      </p:sp>
      <p:sp>
        <p:nvSpPr>
          <p:cNvPr id="3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2B2EA-AFD2-4548-916A-AFCD2B297E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екст (объек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9999" y="1764000"/>
            <a:ext cx="8640000" cy="464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FB6CD-7E3C-4A49-BD7A-1FA1DA92E5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720080"/>
          </a:xfrm>
        </p:spPr>
        <p:txBody>
          <a:bodyPr/>
          <a:lstStyle>
            <a:lvl1pPr>
              <a:defRPr sz="2800"/>
            </a:lvl1pPr>
          </a:lstStyle>
          <a:p>
            <a:pPr eaLnBrk="1" hangingPunct="1">
              <a:defRPr/>
            </a:pP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Verdana" pitchFamily="34" charset="0"/>
                <a:cs typeface="Arial" charset="0"/>
              </a:rPr>
              <a:t>ЗАГОЛОВОК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986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1636713"/>
            <a:ext cx="82296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3500438"/>
            <a:ext cx="8229600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4C6659-239C-4449-BA41-58EFF9F9EADF}" type="datetimeFigureOut">
              <a:rPr lang="ru-RU"/>
              <a:pPr>
                <a:defRPr/>
              </a:pPr>
              <a:t>24.10.2017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D36660-335E-4606-BFFB-8FBC61A637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0" name="Группа 6"/>
          <p:cNvGrpSpPr>
            <a:grpSpLocks/>
          </p:cNvGrpSpPr>
          <p:nvPr userDrawn="1"/>
        </p:nvGrpSpPr>
        <p:grpSpPr bwMode="auto">
          <a:xfrm>
            <a:off x="0" y="0"/>
            <a:ext cx="9144000" cy="992188"/>
            <a:chOff x="0" y="-142900"/>
            <a:chExt cx="9144000" cy="992024"/>
          </a:xfrm>
        </p:grpSpPr>
        <p:grpSp>
          <p:nvGrpSpPr>
            <p:cNvPr id="1033" name="Группа 7"/>
            <p:cNvGrpSpPr>
              <a:grpSpLocks/>
            </p:cNvGrpSpPr>
            <p:nvPr userDrawn="1"/>
          </p:nvGrpSpPr>
          <p:grpSpPr bwMode="auto">
            <a:xfrm>
              <a:off x="0" y="-54795"/>
              <a:ext cx="9144000" cy="770827"/>
              <a:chOff x="0" y="-54795"/>
              <a:chExt cx="9144000" cy="770827"/>
            </a:xfrm>
          </p:grpSpPr>
          <p:pic>
            <p:nvPicPr>
              <p:cNvPr id="1036" name="Picture 2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0" y="-23111"/>
                <a:ext cx="3626522" cy="731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7" name="Picture 3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3626639" y="-54795"/>
                <a:ext cx="5517361" cy="7708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9" name="Прямоугольник 8"/>
            <p:cNvSpPr/>
            <p:nvPr userDrawn="1"/>
          </p:nvSpPr>
          <p:spPr>
            <a:xfrm>
              <a:off x="0" y="-142900"/>
              <a:ext cx="9144000" cy="142851"/>
            </a:xfrm>
            <a:prstGeom prst="rect">
              <a:avLst/>
            </a:prstGeom>
            <a:solidFill>
              <a:srgbClr val="3986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Прямоугольник 9"/>
            <p:cNvSpPr/>
            <p:nvPr userDrawn="1"/>
          </p:nvSpPr>
          <p:spPr>
            <a:xfrm>
              <a:off x="0" y="706273"/>
              <a:ext cx="9144000" cy="142851"/>
            </a:xfrm>
            <a:prstGeom prst="rect">
              <a:avLst/>
            </a:prstGeom>
            <a:solidFill>
              <a:srgbClr val="3986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3" name="Нижний колонтитул 4"/>
          <p:cNvSpPr txBox="1">
            <a:spLocks/>
          </p:cNvSpPr>
          <p:nvPr userDrawn="1"/>
        </p:nvSpPr>
        <p:spPr>
          <a:xfrm>
            <a:off x="7072313" y="6929438"/>
            <a:ext cx="2143125" cy="2143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 smtClean="0">
                <a:latin typeface="Arial" pitchFamily="34" charset="0"/>
                <a:cs typeface="Arial" pitchFamily="34" charset="0"/>
              </a:rPr>
              <a:t>ФГУП ВНИИОФИ © 2010 И-5</a:t>
            </a:r>
          </a:p>
        </p:txBody>
      </p:sp>
      <p:pic>
        <p:nvPicPr>
          <p:cNvPr id="14" name="Рисунок 13" descr="11.gif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6858016" y="4929198"/>
            <a:ext cx="2169144" cy="1996595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balanced" dir="t"/>
          </a:scene3d>
          <a:sp3d prstMaterial="clear"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kern="1200" cap="none" spc="50">
          <a:ln w="13500">
            <a:solidFill>
              <a:schemeClr val="accent1">
                <a:shade val="2500"/>
                <a:alpha val="6500"/>
              </a:schemeClr>
            </a:solidFill>
            <a:prstDash val="solid"/>
          </a:ln>
          <a:solidFill>
            <a:schemeClr val="accent1">
              <a:tint val="3000"/>
              <a:alpha val="95000"/>
            </a:schemeClr>
          </a:solidFill>
          <a:effectLst>
            <a:innerShdw blurRad="50900" dist="38500" dir="13500000">
              <a:srgbClr val="000000">
                <a:alpha val="60000"/>
              </a:srgbClr>
            </a:innerShdw>
          </a:effectLst>
          <a:latin typeface="Verdana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2F2F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2F2F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2F2F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2F2F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2F2F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2F2F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2F2F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2F2F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rgbClr val="F2F2F2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rgbClr val="F2F2F2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F2F2F2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800" kern="1200">
          <a:solidFill>
            <a:srgbClr val="F2F2F2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800" kern="1200">
          <a:solidFill>
            <a:srgbClr val="F2F2F2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2.png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</a:rPr>
              <a:t>Локальная поверочная схема средств измерений УЗК </a:t>
            </a:r>
            <a:endParaRPr lang="ru-RU" sz="2400" dirty="0">
              <a:latin typeface="Arial" panose="020B0604020202020204" pitchFamily="34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363" y="2266341"/>
            <a:ext cx="8639175" cy="3639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0965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467544" y="1628800"/>
            <a:ext cx="849694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FontTx/>
              <a:buChar char="-"/>
            </a:pPr>
            <a:r>
              <a:rPr lang="ru-RU" sz="2000" dirty="0" smtClean="0">
                <a:solidFill>
                  <a:schemeClr val="bg1"/>
                </a:solidFill>
              </a:rPr>
              <a:t>Комплекты мер моделей дефектов КММД-21 (Госреестр №46433-11).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bg1"/>
                </a:solidFill>
              </a:rPr>
              <a:t>Комплекты эталонных мер КСО-ВК (Госреестр №49180-12).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bg1"/>
                </a:solidFill>
              </a:rPr>
              <a:t>Комплекты мер моделей дефектов теплообменных труб парогенераторов КММД-ПГ-16/13 (Госреестр №53194-13).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bg1"/>
                </a:solidFill>
              </a:rPr>
              <a:t>Комплект мер дефектов для </a:t>
            </a:r>
            <a:r>
              <a:rPr lang="ru-RU" sz="2000" dirty="0" err="1" smtClean="0">
                <a:solidFill>
                  <a:schemeClr val="bg1"/>
                </a:solidFill>
              </a:rPr>
              <a:t>вихретоковых</a:t>
            </a:r>
            <a:r>
              <a:rPr lang="ru-RU" sz="2000" dirty="0" smtClean="0">
                <a:solidFill>
                  <a:schemeClr val="bg1"/>
                </a:solidFill>
              </a:rPr>
              <a:t> дефектоскопов TST (Госреестр №42594-09).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07154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Меры для </a:t>
            </a:r>
            <a:r>
              <a:rPr lang="ru-RU" sz="2800" b="1" dirty="0" err="1" smtClean="0">
                <a:solidFill>
                  <a:schemeClr val="bg1"/>
                </a:solidFill>
              </a:rPr>
              <a:t>вихретоковых</a:t>
            </a:r>
            <a:r>
              <a:rPr lang="ru-RU" sz="2800" b="1" dirty="0" smtClean="0">
                <a:solidFill>
                  <a:schemeClr val="bg1"/>
                </a:solidFill>
              </a:rPr>
              <a:t> дефектоскопов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717032"/>
            <a:ext cx="295581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717032"/>
            <a:ext cx="2882280" cy="1725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5589240"/>
            <a:ext cx="6145213" cy="10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936103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</a:rPr>
              <a:t>Образцы, поставляемые с дефектоскопами на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</a:rPr>
              <a:t>ФР</a:t>
            </a:r>
            <a:endParaRPr lang="ru-RU" dirty="0">
              <a:latin typeface="Arial" panose="020B0604020202020204" pitchFamily="34" charset="0"/>
            </a:endParaRPr>
          </a:p>
        </p:txBody>
      </p:sp>
      <p:pic>
        <p:nvPicPr>
          <p:cNvPr id="4" name="Объект 3" descr="Образец 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945066"/>
            <a:ext cx="6581775" cy="1638300"/>
          </a:xfrm>
          <a:prstGeom prst="rect">
            <a:avLst/>
          </a:prstGeom>
        </p:spPr>
      </p:pic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467544" y="3592886"/>
            <a:ext cx="7772400" cy="340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 cap="none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Verdana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</a:rPr>
              <a:t>Образец 5</a:t>
            </a:r>
            <a:endParaRPr lang="ru-RU" sz="2400" dirty="0">
              <a:latin typeface="Arial" panose="020B0604020202020204" pitchFamily="34" charset="0"/>
            </a:endParaRPr>
          </a:p>
        </p:txBody>
      </p:sp>
      <p:pic>
        <p:nvPicPr>
          <p:cNvPr id="8" name="Рисунок 7" descr="Образец 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70527" y="3942576"/>
            <a:ext cx="5602946" cy="2242786"/>
          </a:xfrm>
          <a:prstGeom prst="rect">
            <a:avLst/>
          </a:prstGeom>
        </p:spPr>
      </p:pic>
      <p:sp>
        <p:nvSpPr>
          <p:cNvPr id="9" name="Заголовок 2"/>
          <p:cNvSpPr txBox="1">
            <a:spLocks/>
          </p:cNvSpPr>
          <p:nvPr/>
        </p:nvSpPr>
        <p:spPr bwMode="auto">
          <a:xfrm>
            <a:off x="483528" y="6237312"/>
            <a:ext cx="7772400" cy="340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 cap="none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Verdana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</a:rPr>
              <a:t>Образец 6</a:t>
            </a:r>
            <a:endParaRPr lang="ru-RU" sz="24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40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467544" y="1834952"/>
            <a:ext cx="849694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FontTx/>
              <a:buChar char="-"/>
            </a:pPr>
            <a:r>
              <a:rPr lang="ru-RU" sz="2000" dirty="0" smtClean="0">
                <a:solidFill>
                  <a:schemeClr val="bg1"/>
                </a:solidFill>
              </a:rPr>
              <a:t> Меры моделей дефектов ОСА-1-1 (Госреестр 51397-12).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bg1"/>
                </a:solidFill>
              </a:rPr>
              <a:t> Комплекты мер моделей дефектов (КММД) (Госреестр №57621-14).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bg1"/>
                </a:solidFill>
              </a:rPr>
              <a:t> Меры дефектов ТS-1 (Госреестр №38731-08).</a:t>
            </a:r>
          </a:p>
          <a:p>
            <a:pPr>
              <a:buFontTx/>
              <a:buChar char="-"/>
            </a:pPr>
            <a:endParaRPr lang="ru-RU" sz="2000" b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07154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Меры для ультразвуковых дефектоскопов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224" y="3573016"/>
            <a:ext cx="3977209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4427984" y="3573016"/>
          <a:ext cx="4474783" cy="18001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Точечный рисунок" r:id="rId4" imgW="2685714" imgH="1085714" progId="PBrush">
                  <p:embed/>
                </p:oleObj>
              </mc:Choice>
              <mc:Fallback>
                <p:oleObj name="Точечный рисунок" r:id="rId4" imgW="2685714" imgH="1085714" progId="PBrush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3573016"/>
                        <a:ext cx="4474783" cy="180019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ASTM E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</a:rPr>
              <a:t> 2491 -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</a:rPr>
              <a:t>08</a:t>
            </a:r>
            <a:endParaRPr lang="ru-RU" dirty="0">
              <a:latin typeface="Arial" panose="020B0604020202020204" pitchFamily="34" charset="0"/>
            </a:endParaRPr>
          </a:p>
        </p:txBody>
      </p:sp>
      <p:pic>
        <p:nvPicPr>
          <p:cNvPr id="4" name="Объект 3" descr="Образец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724758"/>
            <a:ext cx="5343525" cy="4019550"/>
          </a:xfrm>
          <a:prstGeom prst="rect">
            <a:avLst/>
          </a:prstGeom>
        </p:spPr>
      </p:pic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3573586" y="5877272"/>
            <a:ext cx="2299792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 cap="none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Verdana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</a:rPr>
              <a:t>Образец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</a:rPr>
              <a:t>1</a:t>
            </a:r>
            <a:endParaRPr lang="ru-RU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98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</a:rPr>
              <a:t>ASTM E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</a:rPr>
              <a:t> 2491 - 08</a:t>
            </a:r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3573586" y="5877272"/>
            <a:ext cx="2299792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 cap="none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Verdana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</a:rPr>
              <a:t>Образец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endParaRPr lang="ru-RU" dirty="0">
              <a:latin typeface="Arial" panose="020B0604020202020204" pitchFamily="34" charset="0"/>
            </a:endParaRPr>
          </a:p>
        </p:txBody>
      </p:sp>
      <p:pic>
        <p:nvPicPr>
          <p:cNvPr id="7" name="Содержимое 3" descr="Образец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64059" y="1700809"/>
            <a:ext cx="7176652" cy="4104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8164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</a:rPr>
              <a:t>ASTM E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</a:rPr>
              <a:t> 2491 - 08</a:t>
            </a:r>
            <a:endParaRPr lang="ru-RU" dirty="0">
              <a:latin typeface="Arial" panose="020B0604020202020204" pitchFamily="34" charset="0"/>
            </a:endParaRPr>
          </a:p>
        </p:txBody>
      </p:sp>
      <p:pic>
        <p:nvPicPr>
          <p:cNvPr id="4" name="Объект 3" descr="Образец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724758"/>
            <a:ext cx="5343525" cy="4019550"/>
          </a:xfrm>
          <a:prstGeom prst="rect">
            <a:avLst/>
          </a:prstGeom>
        </p:spPr>
      </p:pic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3573586" y="5877272"/>
            <a:ext cx="2299792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 cap="none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Verdana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</a:rPr>
              <a:t>Образец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</a:rPr>
              <a:t>3</a:t>
            </a:r>
            <a:endParaRPr lang="ru-RU" dirty="0">
              <a:latin typeface="Arial" panose="020B0604020202020204" pitchFamily="34" charset="0"/>
            </a:endParaRPr>
          </a:p>
        </p:txBody>
      </p:sp>
      <p:pic>
        <p:nvPicPr>
          <p:cNvPr id="7" name="Содержимое 3" descr="Образец 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928794" y="1714488"/>
            <a:ext cx="5562455" cy="413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777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936103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</a:rPr>
              <a:t>Образцы, поставляемые с дефектоскопами на ФР</a:t>
            </a:r>
          </a:p>
        </p:txBody>
      </p:sp>
      <p:pic>
        <p:nvPicPr>
          <p:cNvPr id="9" name="Объект 8" descr="Образец 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61144" y="2019647"/>
            <a:ext cx="6924675" cy="3857625"/>
          </a:xfrm>
          <a:prstGeom prst="rect">
            <a:avLst/>
          </a:prstGeom>
        </p:spPr>
      </p:pic>
      <p:sp>
        <p:nvSpPr>
          <p:cNvPr id="10" name="Заголовок 2"/>
          <p:cNvSpPr txBox="1">
            <a:spLocks/>
          </p:cNvSpPr>
          <p:nvPr/>
        </p:nvSpPr>
        <p:spPr bwMode="auto">
          <a:xfrm>
            <a:off x="3463341" y="5980088"/>
            <a:ext cx="2520280" cy="504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 cap="none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Verdana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2F2F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</a:rPr>
              <a:t>Образец 4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31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467544" y="2564904"/>
            <a:ext cx="828509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800" dirty="0" smtClean="0">
                <a:solidFill>
                  <a:schemeClr val="bg1"/>
                </a:solidFill>
              </a:rPr>
              <a:t>Материал – пластик, металл. </a:t>
            </a:r>
            <a:r>
              <a:rPr lang="ru-RU" altLang="ru-RU" sz="2800" dirty="0" smtClean="0">
                <a:solidFill>
                  <a:schemeClr val="bg1"/>
                </a:solidFill>
              </a:rPr>
              <a:t>Меры должны содержать дефекты в виде набора трещин с заданной шириной раскрытия, </a:t>
            </a:r>
            <a:r>
              <a:rPr lang="ru-RU" altLang="ru-RU" sz="2800" dirty="0" err="1" smtClean="0">
                <a:solidFill>
                  <a:schemeClr val="bg1"/>
                </a:solidFill>
              </a:rPr>
              <a:t>несплошностей</a:t>
            </a:r>
            <a:r>
              <a:rPr lang="ru-RU" altLang="ru-RU" sz="2800" dirty="0" smtClean="0">
                <a:solidFill>
                  <a:schemeClr val="bg1"/>
                </a:solidFill>
              </a:rPr>
              <a:t> заданной формы и размера, а также прочих реалистичных дефектов, характерных для всех видов неразрушающего контроля.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071546"/>
            <a:ext cx="84296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Создание мер с реалистичными дефектами с помощью аддитивных технологий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428728" y="2928934"/>
            <a:ext cx="70237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sz="4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59999" y="1916832"/>
            <a:ext cx="8640000" cy="4491168"/>
          </a:xfrm>
        </p:spPr>
        <p:txBody>
          <a:bodyPr/>
          <a:lstStyle/>
          <a:p>
            <a:r>
              <a:rPr lang="ru-RU" sz="1900" dirty="0">
                <a:solidFill>
                  <a:schemeClr val="bg1"/>
                </a:solidFill>
              </a:rPr>
              <a:t>ГОСТ Р 55809-2013 Контроль неразрушающий. Дефектоскопы ультразвуковые. Методы измерений основных параметров.</a:t>
            </a:r>
          </a:p>
          <a:p>
            <a:r>
              <a:rPr lang="ru-RU" sz="1900" dirty="0">
                <a:solidFill>
                  <a:schemeClr val="bg1"/>
                </a:solidFill>
              </a:rPr>
              <a:t>ГОСТ Р 8.847-2013 Государственная система обеспечения единства измерений. Дефектоскопы ультразвуковые импульсные. Методика поверки.</a:t>
            </a:r>
          </a:p>
          <a:p>
            <a:r>
              <a:rPr lang="ru-RU" sz="1900" dirty="0">
                <a:solidFill>
                  <a:schemeClr val="bg1"/>
                </a:solidFill>
              </a:rPr>
              <a:t>ГОСТ Р 55614-2013 Контроль неразрушающий. </a:t>
            </a:r>
            <a:r>
              <a:rPr lang="ru-RU" sz="1900" dirty="0" err="1">
                <a:solidFill>
                  <a:schemeClr val="bg1"/>
                </a:solidFill>
              </a:rPr>
              <a:t>Толщиномеры</a:t>
            </a:r>
            <a:r>
              <a:rPr lang="ru-RU" sz="1900" dirty="0">
                <a:solidFill>
                  <a:schemeClr val="bg1"/>
                </a:solidFill>
              </a:rPr>
              <a:t> ультразвуковые. Общие технические требования.</a:t>
            </a:r>
          </a:p>
          <a:p>
            <a:r>
              <a:rPr lang="ru-RU" sz="1900" dirty="0">
                <a:solidFill>
                  <a:schemeClr val="bg1"/>
                </a:solidFill>
              </a:rPr>
              <a:t>ГОСТ Р 8.862-2013 Государственная система обеспечения единства измерений. </a:t>
            </a:r>
            <a:r>
              <a:rPr lang="ru-RU" sz="1900" dirty="0" err="1">
                <a:solidFill>
                  <a:schemeClr val="bg1"/>
                </a:solidFill>
              </a:rPr>
              <a:t>Толщинометры</a:t>
            </a:r>
            <a:r>
              <a:rPr lang="ru-RU" sz="1900" dirty="0">
                <a:solidFill>
                  <a:schemeClr val="bg1"/>
                </a:solidFill>
              </a:rPr>
              <a:t> ультразвуковые. Методика поверки.</a:t>
            </a:r>
          </a:p>
          <a:p>
            <a:r>
              <a:rPr lang="ru-RU" sz="1900" dirty="0">
                <a:solidFill>
                  <a:schemeClr val="bg1"/>
                </a:solidFill>
              </a:rPr>
              <a:t>ГОСТ Р 55725-2013 Контроль неразрушающий. Преобразователи ультразвуковые пьезоэлектрические. Общие технические требования.</a:t>
            </a:r>
          </a:p>
          <a:p>
            <a:r>
              <a:rPr lang="ru-RU" sz="1900" dirty="0">
                <a:solidFill>
                  <a:schemeClr val="bg1"/>
                </a:solidFill>
              </a:rPr>
              <a:t>ГОСТ Р 55808-2013 Контроль неразрушающий. Преобразователи ультразвуковые. Методы испытаний.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</a:rPr>
              <a:t>Нормативные документы в области ультразвукового контроля</a:t>
            </a:r>
            <a:endParaRPr lang="ru-RU" sz="24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69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986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420888"/>
            <a:ext cx="8640000" cy="4104456"/>
          </a:xfrm>
        </p:spPr>
        <p:txBody>
          <a:bodyPr/>
          <a:lstStyle/>
          <a:p>
            <a:r>
              <a:rPr lang="ru-RU" sz="1800" dirty="0">
                <a:solidFill>
                  <a:schemeClr val="bg1"/>
                </a:solidFill>
              </a:rPr>
              <a:t>Национальный стандарт «Контроль неразрушающий. Термины, используемые в ультразвуковом контроле с применением фазированных решеток. Словарь» на основе стандарта DIN EN 16018:2012 «</a:t>
            </a:r>
            <a:r>
              <a:rPr lang="ru-RU" sz="1800" dirty="0" err="1">
                <a:solidFill>
                  <a:schemeClr val="bg1"/>
                </a:solidFill>
              </a:rPr>
              <a:t>Non-destructive</a:t>
            </a:r>
            <a:r>
              <a:rPr lang="ru-RU" sz="1800" dirty="0">
                <a:solidFill>
                  <a:schemeClr val="bg1"/>
                </a:solidFill>
              </a:rPr>
              <a:t> </a:t>
            </a:r>
            <a:r>
              <a:rPr lang="ru-RU" sz="1800" dirty="0" err="1">
                <a:solidFill>
                  <a:schemeClr val="bg1"/>
                </a:solidFill>
              </a:rPr>
              <a:t>testing</a:t>
            </a:r>
            <a:r>
              <a:rPr lang="ru-RU" sz="1800" dirty="0">
                <a:solidFill>
                  <a:schemeClr val="bg1"/>
                </a:solidFill>
              </a:rPr>
              <a:t> – </a:t>
            </a:r>
            <a:r>
              <a:rPr lang="ru-RU" sz="1800" dirty="0" err="1">
                <a:solidFill>
                  <a:schemeClr val="bg1"/>
                </a:solidFill>
              </a:rPr>
              <a:t>Terminology</a:t>
            </a:r>
            <a:r>
              <a:rPr lang="ru-RU" sz="1800" dirty="0">
                <a:solidFill>
                  <a:schemeClr val="bg1"/>
                </a:solidFill>
              </a:rPr>
              <a:t> – </a:t>
            </a:r>
            <a:r>
              <a:rPr lang="ru-RU" sz="1800" dirty="0" err="1">
                <a:solidFill>
                  <a:schemeClr val="bg1"/>
                </a:solidFill>
              </a:rPr>
              <a:t>Terms</a:t>
            </a:r>
            <a:r>
              <a:rPr lang="ru-RU" sz="1800" dirty="0">
                <a:solidFill>
                  <a:schemeClr val="bg1"/>
                </a:solidFill>
              </a:rPr>
              <a:t> </a:t>
            </a:r>
            <a:r>
              <a:rPr lang="ru-RU" sz="1800" dirty="0" err="1">
                <a:solidFill>
                  <a:schemeClr val="bg1"/>
                </a:solidFill>
              </a:rPr>
              <a:t>used</a:t>
            </a:r>
            <a:r>
              <a:rPr lang="ru-RU" sz="1800" dirty="0">
                <a:solidFill>
                  <a:schemeClr val="bg1"/>
                </a:solidFill>
              </a:rPr>
              <a:t> </a:t>
            </a:r>
            <a:r>
              <a:rPr lang="ru-RU" sz="1800" dirty="0" err="1">
                <a:solidFill>
                  <a:schemeClr val="bg1"/>
                </a:solidFill>
              </a:rPr>
              <a:t>in</a:t>
            </a:r>
            <a:r>
              <a:rPr lang="ru-RU" sz="1800" dirty="0">
                <a:solidFill>
                  <a:schemeClr val="bg1"/>
                </a:solidFill>
              </a:rPr>
              <a:t> </a:t>
            </a:r>
            <a:r>
              <a:rPr lang="ru-RU" sz="1800" dirty="0" err="1">
                <a:solidFill>
                  <a:schemeClr val="bg1"/>
                </a:solidFill>
              </a:rPr>
              <a:t>ultrasonic</a:t>
            </a:r>
            <a:r>
              <a:rPr lang="ru-RU" sz="1800" dirty="0">
                <a:solidFill>
                  <a:schemeClr val="bg1"/>
                </a:solidFill>
              </a:rPr>
              <a:t> </a:t>
            </a:r>
            <a:r>
              <a:rPr lang="ru-RU" sz="1800" dirty="0" err="1">
                <a:solidFill>
                  <a:schemeClr val="bg1"/>
                </a:solidFill>
              </a:rPr>
              <a:t>testing</a:t>
            </a:r>
            <a:r>
              <a:rPr lang="ru-RU" sz="1800" dirty="0">
                <a:solidFill>
                  <a:schemeClr val="bg1"/>
                </a:solidFill>
              </a:rPr>
              <a:t> </a:t>
            </a:r>
            <a:r>
              <a:rPr lang="ru-RU" sz="1800" dirty="0" err="1">
                <a:solidFill>
                  <a:schemeClr val="bg1"/>
                </a:solidFill>
              </a:rPr>
              <a:t>with</a:t>
            </a:r>
            <a:r>
              <a:rPr lang="ru-RU" sz="1800" dirty="0">
                <a:solidFill>
                  <a:schemeClr val="bg1"/>
                </a:solidFill>
              </a:rPr>
              <a:t> </a:t>
            </a:r>
            <a:r>
              <a:rPr lang="ru-RU" sz="1800" dirty="0" err="1">
                <a:solidFill>
                  <a:schemeClr val="bg1"/>
                </a:solidFill>
              </a:rPr>
              <a:t>phased</a:t>
            </a:r>
            <a:r>
              <a:rPr lang="ru-RU" sz="1800" dirty="0">
                <a:solidFill>
                  <a:schemeClr val="bg1"/>
                </a:solidFill>
              </a:rPr>
              <a:t> </a:t>
            </a:r>
            <a:r>
              <a:rPr lang="ru-RU" sz="1800" dirty="0" err="1">
                <a:solidFill>
                  <a:schemeClr val="bg1"/>
                </a:solidFill>
              </a:rPr>
              <a:t>arrays</a:t>
            </a:r>
            <a:r>
              <a:rPr lang="ru-RU" sz="1800" dirty="0" smtClean="0">
                <a:solidFill>
                  <a:schemeClr val="bg1"/>
                </a:solidFill>
              </a:rPr>
              <a:t>»</a:t>
            </a:r>
          </a:p>
          <a:p>
            <a:r>
              <a:rPr lang="ru-RU" sz="1800" dirty="0" smtClean="0">
                <a:solidFill>
                  <a:schemeClr val="bg1"/>
                </a:solidFill>
              </a:rPr>
              <a:t>Национальный стандарт </a:t>
            </a:r>
            <a:r>
              <a:rPr lang="ru-RU" sz="1800" dirty="0">
                <a:solidFill>
                  <a:schemeClr val="bg1"/>
                </a:solidFill>
              </a:rPr>
              <a:t>«Контроль неразрушающий. Определение характеристик и поверка ультразвуковой аппаратуры с фазированными решетками. Часть 1. </a:t>
            </a:r>
            <a:r>
              <a:rPr lang="ru-RU" sz="1800" dirty="0" smtClean="0">
                <a:solidFill>
                  <a:schemeClr val="bg1"/>
                </a:solidFill>
              </a:rPr>
              <a:t>Приборы» на основе стандарта </a:t>
            </a:r>
            <a:r>
              <a:rPr lang="en-US" sz="1800" dirty="0">
                <a:solidFill>
                  <a:schemeClr val="bg1"/>
                </a:solidFill>
              </a:rPr>
              <a:t>ISO 1</a:t>
            </a:r>
            <a:r>
              <a:rPr lang="ru-RU" sz="1800" dirty="0">
                <a:solidFill>
                  <a:schemeClr val="bg1"/>
                </a:solidFill>
              </a:rPr>
              <a:t>8563</a:t>
            </a:r>
            <a:r>
              <a:rPr lang="en-US" sz="1800" dirty="0">
                <a:solidFill>
                  <a:schemeClr val="bg1"/>
                </a:solidFill>
              </a:rPr>
              <a:t>-1:201</a:t>
            </a:r>
            <a:r>
              <a:rPr lang="ru-RU" sz="1800" dirty="0" smtClean="0">
                <a:solidFill>
                  <a:schemeClr val="bg1"/>
                </a:solidFill>
              </a:rPr>
              <a:t>5 «</a:t>
            </a:r>
            <a:r>
              <a:rPr lang="en-US" sz="1800" dirty="0" smtClean="0">
                <a:solidFill>
                  <a:schemeClr val="bg1"/>
                </a:solidFill>
              </a:rPr>
              <a:t>Non-destructive </a:t>
            </a:r>
            <a:r>
              <a:rPr lang="en-US" sz="1800" dirty="0">
                <a:solidFill>
                  <a:schemeClr val="bg1"/>
                </a:solidFill>
              </a:rPr>
              <a:t>testing. Characterization and verification of ultrasonic phased-array equipment - Part 1: </a:t>
            </a:r>
            <a:r>
              <a:rPr lang="en-US" sz="1800" dirty="0" smtClean="0">
                <a:solidFill>
                  <a:schemeClr val="bg1"/>
                </a:solidFill>
              </a:rPr>
              <a:t>Instruments</a:t>
            </a:r>
            <a:r>
              <a:rPr lang="ru-RU" sz="1800" dirty="0" smtClean="0">
                <a:solidFill>
                  <a:schemeClr val="bg1"/>
                </a:solidFill>
              </a:rPr>
              <a:t>»</a:t>
            </a:r>
          </a:p>
          <a:p>
            <a:r>
              <a:rPr lang="ru-RU" sz="1800" dirty="0">
                <a:solidFill>
                  <a:schemeClr val="bg1"/>
                </a:solidFill>
              </a:rPr>
              <a:t>Национальный стандарт «</a:t>
            </a:r>
            <a:r>
              <a:rPr lang="ru-RU" sz="1800" dirty="0" err="1">
                <a:solidFill>
                  <a:schemeClr val="bg1"/>
                </a:solidFill>
              </a:rPr>
              <a:t>Вихретоковый</a:t>
            </a:r>
            <a:r>
              <a:rPr lang="ru-RU" sz="1800" dirty="0">
                <a:solidFill>
                  <a:schemeClr val="bg1"/>
                </a:solidFill>
              </a:rPr>
              <a:t> метод. Часть 1. Характеристики и проверка приборов» на основе стандарта </a:t>
            </a:r>
            <a:r>
              <a:rPr lang="en-US" sz="1800" dirty="0">
                <a:solidFill>
                  <a:schemeClr val="bg1"/>
                </a:solidFill>
              </a:rPr>
              <a:t>ISO 15548-1:2013</a:t>
            </a:r>
            <a:r>
              <a:rPr lang="ru-RU" sz="1800" dirty="0">
                <a:solidFill>
                  <a:schemeClr val="bg1"/>
                </a:solidFill>
              </a:rPr>
              <a:t> </a:t>
            </a:r>
            <a:r>
              <a:rPr lang="ru-RU" sz="1800" dirty="0" smtClean="0">
                <a:solidFill>
                  <a:schemeClr val="bg1"/>
                </a:solidFill>
              </a:rPr>
              <a:t>«</a:t>
            </a:r>
            <a:r>
              <a:rPr lang="en-US" sz="1800" dirty="0" smtClean="0">
                <a:solidFill>
                  <a:schemeClr val="bg1"/>
                </a:solidFill>
              </a:rPr>
              <a:t>Non-destructive </a:t>
            </a:r>
            <a:r>
              <a:rPr lang="en-US" sz="1800" dirty="0">
                <a:solidFill>
                  <a:schemeClr val="bg1"/>
                </a:solidFill>
              </a:rPr>
              <a:t>testing. Equipment for eddy current examination. Part 1: Instrument characteristics and </a:t>
            </a:r>
            <a:r>
              <a:rPr lang="en-US" sz="1800" dirty="0" smtClean="0">
                <a:solidFill>
                  <a:schemeClr val="bg1"/>
                </a:solidFill>
              </a:rPr>
              <a:t>verification</a:t>
            </a:r>
            <a:r>
              <a:rPr lang="ru-RU" sz="1800" dirty="0" smtClean="0">
                <a:solidFill>
                  <a:schemeClr val="bg1"/>
                </a:solidFill>
              </a:rPr>
              <a:t>»</a:t>
            </a:r>
            <a:endParaRPr lang="ru-RU" sz="1800" dirty="0">
              <a:solidFill>
                <a:schemeClr val="bg1"/>
              </a:solidFill>
            </a:endParaRPr>
          </a:p>
          <a:p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1368151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</a:rPr>
              <a:t>Разработки стандартов по метрологическому обеспечению дефектоскопов с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</a:rPr>
              <a:t>ФР</a:t>
            </a:r>
            <a:endParaRPr lang="ru-RU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8404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000" dirty="0" smtClean="0">
                <a:solidFill>
                  <a:schemeClr val="bg1"/>
                </a:solidFill>
              </a:rPr>
              <a:t>ASTM </a:t>
            </a:r>
            <a:r>
              <a:rPr lang="en-US" sz="2000" dirty="0">
                <a:solidFill>
                  <a:schemeClr val="bg1"/>
                </a:solidFill>
              </a:rPr>
              <a:t>E</a:t>
            </a:r>
            <a:r>
              <a:rPr lang="ru-RU" sz="2000" dirty="0">
                <a:solidFill>
                  <a:schemeClr val="bg1"/>
                </a:solidFill>
              </a:rPr>
              <a:t> 2491 - 08. Стандартное руководство по оценке эксплуатационных характеристик ультразвуковых приборов и систем с фазированной решеткой</a:t>
            </a:r>
            <a:r>
              <a:rPr lang="ru-RU" sz="2000" dirty="0" smtClean="0">
                <a:solidFill>
                  <a:schemeClr val="bg1"/>
                </a:solidFill>
              </a:rPr>
              <a:t>;</a:t>
            </a:r>
          </a:p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ASTM E</a:t>
            </a:r>
            <a:r>
              <a:rPr lang="ru-RU" sz="2000" dirty="0">
                <a:solidFill>
                  <a:schemeClr val="bg1"/>
                </a:solidFill>
              </a:rPr>
              <a:t> 2700 - 09.  Общепринятая практика по контактному ультразвуковому контролю сварных соединений с применением фазированной </a:t>
            </a:r>
            <a:r>
              <a:rPr lang="ru-RU" sz="2000" dirty="0" smtClean="0">
                <a:solidFill>
                  <a:schemeClr val="bg1"/>
                </a:solidFill>
              </a:rPr>
              <a:t>решетки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</a:rPr>
              <a:t>ISO/DIS</a:t>
            </a:r>
            <a:r>
              <a:rPr lang="en-US" sz="2000" dirty="0">
                <a:solidFill>
                  <a:schemeClr val="bg1"/>
                </a:solidFill>
              </a:rPr>
              <a:t> 1</a:t>
            </a:r>
            <a:r>
              <a:rPr lang="ru-RU" sz="2000" dirty="0">
                <a:solidFill>
                  <a:schemeClr val="bg1"/>
                </a:solidFill>
              </a:rPr>
              <a:t>8563</a:t>
            </a:r>
            <a:r>
              <a:rPr lang="en-US" sz="2000" dirty="0">
                <a:solidFill>
                  <a:schemeClr val="bg1"/>
                </a:solidFill>
              </a:rPr>
              <a:t>-2</a:t>
            </a:r>
            <a:r>
              <a:rPr lang="ru-RU" sz="2000" dirty="0">
                <a:solidFill>
                  <a:schemeClr val="bg1"/>
                </a:solidFill>
              </a:rPr>
              <a:t>. Часть</a:t>
            </a:r>
            <a:r>
              <a:rPr lang="en-US" sz="2000" dirty="0">
                <a:solidFill>
                  <a:schemeClr val="bg1"/>
                </a:solidFill>
              </a:rPr>
              <a:t> 2: </a:t>
            </a:r>
            <a:r>
              <a:rPr lang="ru-RU" sz="2000" dirty="0">
                <a:solidFill>
                  <a:schemeClr val="bg1"/>
                </a:solidFill>
              </a:rPr>
              <a:t>Преобразователи. В разработке</a:t>
            </a:r>
            <a:r>
              <a:rPr lang="en-US" sz="2000" dirty="0">
                <a:solidFill>
                  <a:schemeClr val="bg1"/>
                </a:solidFill>
              </a:rPr>
              <a:t>; </a:t>
            </a:r>
            <a:endParaRPr lang="ru-RU" sz="2000" dirty="0">
              <a:solidFill>
                <a:schemeClr val="bg1"/>
              </a:solidFill>
            </a:endParaRPr>
          </a:p>
          <a:p>
            <a:pPr algn="just"/>
            <a:r>
              <a:rPr lang="en-US" sz="2000" dirty="0" smtClean="0">
                <a:solidFill>
                  <a:schemeClr val="bg1"/>
                </a:solidFill>
              </a:rPr>
              <a:t>ISO </a:t>
            </a:r>
            <a:r>
              <a:rPr lang="en-US" sz="2000" dirty="0">
                <a:solidFill>
                  <a:schemeClr val="bg1"/>
                </a:solidFill>
              </a:rPr>
              <a:t>18563-3</a:t>
            </a:r>
            <a:r>
              <a:rPr lang="ru-RU" sz="2000" dirty="0">
                <a:solidFill>
                  <a:schemeClr val="bg1"/>
                </a:solidFill>
              </a:rPr>
              <a:t>:2015.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Часть </a:t>
            </a:r>
            <a:r>
              <a:rPr lang="en-US" sz="2000" dirty="0">
                <a:solidFill>
                  <a:schemeClr val="bg1"/>
                </a:solidFill>
              </a:rPr>
              <a:t>3: </a:t>
            </a:r>
            <a:r>
              <a:rPr lang="ru-RU" sz="2000" dirty="0">
                <a:solidFill>
                  <a:schemeClr val="bg1"/>
                </a:solidFill>
              </a:rPr>
              <a:t>Комбинированное оборудование;</a:t>
            </a:r>
          </a:p>
          <a:p>
            <a:pPr algn="just"/>
            <a:r>
              <a:rPr lang="en-US" sz="2000" dirty="0" smtClean="0">
                <a:solidFill>
                  <a:schemeClr val="bg1"/>
                </a:solidFill>
              </a:rPr>
              <a:t>ISO </a:t>
            </a:r>
            <a:r>
              <a:rPr lang="en-US" sz="2000" dirty="0">
                <a:solidFill>
                  <a:schemeClr val="bg1"/>
                </a:solidFill>
              </a:rPr>
              <a:t>18588:2012 </a:t>
            </a:r>
            <a:r>
              <a:rPr lang="en-US" sz="2000" dirty="0" err="1">
                <a:solidFill>
                  <a:schemeClr val="bg1"/>
                </a:solidFill>
              </a:rPr>
              <a:t>Неразрушающий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контроль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сварных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швов</a:t>
            </a:r>
            <a:r>
              <a:rPr lang="en-US" sz="2000" dirty="0">
                <a:solidFill>
                  <a:schemeClr val="bg1"/>
                </a:solidFill>
              </a:rPr>
              <a:t>. </a:t>
            </a:r>
            <a:r>
              <a:rPr lang="en-US" sz="2000" dirty="0" err="1">
                <a:solidFill>
                  <a:schemeClr val="bg1"/>
                </a:solidFill>
              </a:rPr>
              <a:t>Ультразвуковые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испытания</a:t>
            </a:r>
            <a:r>
              <a:rPr lang="en-US" sz="2000" dirty="0">
                <a:solidFill>
                  <a:schemeClr val="bg1"/>
                </a:solidFill>
              </a:rPr>
              <a:t>. </a:t>
            </a:r>
            <a:r>
              <a:rPr lang="en-US" sz="2000" dirty="0" err="1">
                <a:solidFill>
                  <a:schemeClr val="bg1"/>
                </a:solidFill>
              </a:rPr>
              <a:t>Использование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автоматизированной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технологии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с фазированной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решеткой.</a:t>
            </a:r>
            <a:endParaRPr lang="ru-RU" sz="2000" dirty="0">
              <a:solidFill>
                <a:schemeClr val="bg1"/>
              </a:solidFill>
            </a:endParaRPr>
          </a:p>
          <a:p>
            <a:pPr algn="just"/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</a:rPr>
              <a:t>Зарубежные стандарты по аппаратуре с фазированными 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</a:rPr>
              <a:t>решетками</a:t>
            </a:r>
            <a:endParaRPr lang="ru-RU" sz="24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06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59999" y="2276872"/>
            <a:ext cx="8640000" cy="413112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- диапазон качания луча;</a:t>
            </a:r>
          </a:p>
          <a:p>
            <a:pPr marL="0" indent="0">
              <a:buNone/>
            </a:pPr>
            <a:r>
              <a:rPr lang="ru-RU" dirty="0"/>
              <a:t>- равномерность выравнивания чувствительности;</a:t>
            </a:r>
          </a:p>
          <a:p>
            <a:pPr marL="0" indent="0">
              <a:buNone/>
            </a:pPr>
            <a:r>
              <a:rPr lang="ru-RU" dirty="0"/>
              <a:t>- разрешающая способность;</a:t>
            </a:r>
          </a:p>
          <a:p>
            <a:pPr marL="0" indent="0">
              <a:buNone/>
            </a:pPr>
            <a:r>
              <a:rPr lang="ru-RU" dirty="0"/>
              <a:t>- погрешность измерения координат и размеров дефектов, расположенных на разных глубинах залегания;</a:t>
            </a:r>
          </a:p>
          <a:p>
            <a:pPr marL="0" indent="0">
              <a:buNone/>
            </a:pPr>
            <a:r>
              <a:rPr lang="ru-RU" dirty="0"/>
              <a:t>- линейность развертки; </a:t>
            </a:r>
          </a:p>
          <a:p>
            <a:pPr marL="0" indent="0">
              <a:buNone/>
            </a:pPr>
            <a:r>
              <a:rPr lang="ru-RU" dirty="0"/>
              <a:t>- линейность усиления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1440159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 осуществлении МО дефектоскопов с ФР не проверяются такие характеристики как: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891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467544" y="1914956"/>
            <a:ext cx="84969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FontTx/>
              <a:buChar char="-"/>
            </a:pPr>
            <a:r>
              <a:rPr lang="ru-RU" sz="2000" dirty="0" smtClean="0">
                <a:solidFill>
                  <a:schemeClr val="bg1"/>
                </a:solidFill>
              </a:rPr>
              <a:t> Комплекты мер ультразвуковых </a:t>
            </a:r>
            <a:r>
              <a:rPr lang="ru-RU" sz="2000" dirty="0">
                <a:solidFill>
                  <a:schemeClr val="bg1"/>
                </a:solidFill>
              </a:rPr>
              <a:t>ККО-2 (Госреестр </a:t>
            </a:r>
            <a:r>
              <a:rPr lang="ru-RU" sz="2000" dirty="0" smtClean="0">
                <a:solidFill>
                  <a:schemeClr val="bg1"/>
                </a:solidFill>
              </a:rPr>
              <a:t>№63389-16)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022048"/>
            <a:ext cx="82058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Меры для </a:t>
            </a:r>
            <a:r>
              <a:rPr lang="ru-RU" sz="2800" b="1" dirty="0" smtClean="0">
                <a:solidFill>
                  <a:schemeClr val="bg1"/>
                </a:solidFill>
              </a:rPr>
              <a:t>настройки и поверки дефектоскопов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51" name="Picture 3" descr="14020016_test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7" y="2420888"/>
            <a:ext cx="3055419" cy="176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2402077"/>
            <a:ext cx="2016420" cy="1803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467544" y="4221088"/>
            <a:ext cx="84969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FontTx/>
              <a:buChar char="-"/>
            </a:pPr>
            <a:r>
              <a:rPr lang="ru-RU" sz="2000" dirty="0" smtClean="0">
                <a:solidFill>
                  <a:schemeClr val="bg1"/>
                </a:solidFill>
              </a:rPr>
              <a:t> Комплекты мер ультразвуковых ККО-3 (Госреестр №63388-16)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  <p:pic>
        <p:nvPicPr>
          <p:cNvPr id="27653" name="Рисунок 1" descr="2_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653136"/>
            <a:ext cx="2485697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6" descr="№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4725144"/>
            <a:ext cx="216290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7" descr="1_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4653136"/>
            <a:ext cx="2877221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28596" y="4365105"/>
            <a:ext cx="3403600" cy="115212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КМВ-1</a:t>
            </a:r>
          </a:p>
          <a:p>
            <a:pPr marL="0" indent="0" algn="ctr">
              <a:buNone/>
            </a:pPr>
            <a:r>
              <a:rPr lang="ru-RU" dirty="0" smtClean="0"/>
              <a:t>мера глубины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942756" y="4365104"/>
            <a:ext cx="3271804" cy="127258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КМВ-2</a:t>
            </a:r>
            <a:endParaRPr lang="ru-RU" dirty="0"/>
          </a:p>
          <a:p>
            <a:pPr marL="0" indent="0" algn="ctr">
              <a:buNone/>
            </a:pPr>
            <a:r>
              <a:rPr lang="ru-RU" dirty="0"/>
              <a:t>мера </a:t>
            </a:r>
            <a:r>
              <a:rPr lang="ru-RU" dirty="0" smtClean="0"/>
              <a:t>длины</a:t>
            </a:r>
            <a:endParaRPr lang="ru-RU" dirty="0"/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>
                <a:effectLst/>
                <a:latin typeface="Arial" panose="020B0604020202020204" pitchFamily="34" charset="0"/>
              </a:rPr>
              <a:t>Комплекты мер для </a:t>
            </a:r>
            <a:r>
              <a:rPr lang="ru-RU" sz="2800" dirty="0" err="1">
                <a:effectLst/>
                <a:latin typeface="Arial" panose="020B0604020202020204" pitchFamily="34" charset="0"/>
              </a:rPr>
              <a:t>видеоэндоскопии</a:t>
            </a:r>
            <a:r>
              <a:rPr lang="ru-RU" sz="2800" dirty="0">
                <a:effectLst/>
                <a:latin typeface="Arial" panose="020B0604020202020204" pitchFamily="34" charset="0"/>
              </a:rPr>
              <a:t> КМВ </a:t>
            </a:r>
            <a:endParaRPr lang="ru-RU" sz="2800" dirty="0">
              <a:latin typeface="Arial" panose="020B0604020202020204" pitchFamily="34" charset="0"/>
            </a:endParaRPr>
          </a:p>
        </p:txBody>
      </p:sp>
      <p:pic>
        <p:nvPicPr>
          <p:cNvPr id="6" name="Рисунок 5" descr="20150514_16222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160" y="2290745"/>
            <a:ext cx="3403600" cy="1922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mera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2756" y="2292584"/>
            <a:ext cx="3271804" cy="192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0812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467544" y="1988840"/>
            <a:ext cx="828509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Комплекты мер моделей дефектов СО5 (Госреестр №47417-11)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Комплекты мер моделей дефектов СО7 (Госреестр № 46994-11)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Комплекты мер моделей дефектов СО8 (Госреестр №55268-13)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Комплекты мер моделей дефектов СОП1Р (Госреестр №49397-12)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Меры моделей дефектов SOPR-NDT-02 (Госреестр №60369-15)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071546"/>
            <a:ext cx="84296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Меры для поверки установок, контролирующих рельсы  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717032"/>
            <a:ext cx="5112568" cy="2804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467544" y="1834952"/>
            <a:ext cx="849694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- Меры моделей дефектов МКП-8  (Госреестр №47728-11).</a:t>
            </a:r>
          </a:p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- Комплекты мер моделей дефектов электросварных труб МГП 1420 (Госреестр №52613-13).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solidFill>
                  <a:schemeClr val="bg1"/>
                </a:solidFill>
              </a:rPr>
              <a:t>Комплекты мер моделей дефектов «УКМ-УЛЬТРА» (Госреестр №49181-12).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solidFill>
                  <a:schemeClr val="bg1"/>
                </a:solidFill>
              </a:rPr>
              <a:t>Комплекты мер моделей дефектов А-ВТ-12 (Госреестр №53012-13).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071546"/>
            <a:ext cx="8429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Меры для поверки установок НК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861048"/>
            <a:ext cx="2536354" cy="167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3861048"/>
            <a:ext cx="2568027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3861048"/>
            <a:ext cx="1545403" cy="1181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5085184"/>
            <a:ext cx="1621682" cy="1239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B4183FA0B447C488C9850A12FBB73FA" ma:contentTypeVersion="5" ma:contentTypeDescription="Создание документа." ma:contentTypeScope="" ma:versionID="f7607239b509e773d136fbfebda82613">
  <xsd:schema xmlns:xsd="http://www.w3.org/2001/XMLSchema" xmlns:p="http://schemas.microsoft.com/office/2006/metadata/properties" targetNamespace="http://schemas.microsoft.com/office/2006/metadata/properties" ma:root="true" ma:fieldsID="53974d1da0c14f073d2cc649cae9f3e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содержимого" ma:readOnly="true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F411A8B-C090-4EC3-A7B6-CA6D88A9DA54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7E22629B-0416-4FCE-AF60-E32E4BD52A9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C7247B-2EAB-4422-B234-EBA99FB6EBA5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</ds:schemaRefs>
</ds:datastoreItem>
</file>

<file path=customXml/itemProps4.xml><?xml version="1.0" encoding="utf-8"?>
<ds:datastoreItem xmlns:ds="http://schemas.openxmlformats.org/officeDocument/2006/customXml" ds:itemID="{FF55B9D8-3016-40EB-9FA3-3A92D93B39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1567</TotalTime>
  <Words>634</Words>
  <Application>Microsoft Office PowerPoint</Application>
  <PresentationFormat>Экран (4:3)</PresentationFormat>
  <Paragraphs>67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Тема Office</vt:lpstr>
      <vt:lpstr>Точечный рисунок</vt:lpstr>
      <vt:lpstr>Локальная поверочная схема средств измерений УЗК </vt:lpstr>
      <vt:lpstr>Нормативные документы в области ультразвукового контроля</vt:lpstr>
      <vt:lpstr>Разработки стандартов по метрологическому обеспечению дефектоскопов с ФР</vt:lpstr>
      <vt:lpstr>Зарубежные стандарты по аппаратуре с фазированными решетками</vt:lpstr>
      <vt:lpstr>При осуществлении МО дефектоскопов с ФР не проверяются такие характеристики как: </vt:lpstr>
      <vt:lpstr>Презентация PowerPoint</vt:lpstr>
      <vt:lpstr>Комплекты мер для видеоэндоскопии КМВ </vt:lpstr>
      <vt:lpstr>Презентация PowerPoint</vt:lpstr>
      <vt:lpstr>Презентация PowerPoint</vt:lpstr>
      <vt:lpstr>Презентация PowerPoint</vt:lpstr>
      <vt:lpstr>Образцы, поставляемые с дефектоскопами на ФР</vt:lpstr>
      <vt:lpstr>Презентация PowerPoint</vt:lpstr>
      <vt:lpstr>ASTM E 2491 - 08</vt:lpstr>
      <vt:lpstr>ASTM E 2491 - 08</vt:lpstr>
      <vt:lpstr>ASTM E 2491 - 08</vt:lpstr>
      <vt:lpstr>Образцы, поставляемые с дефектоскопами на ФР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</dc:title>
  <dc:creator>Денисов Иван</dc:creator>
  <cp:lastModifiedBy>Муравская Наталья</cp:lastModifiedBy>
  <cp:revision>131</cp:revision>
  <dcterms:created xsi:type="dcterms:W3CDTF">2010-04-04T22:57:33Z</dcterms:created>
  <dcterms:modified xsi:type="dcterms:W3CDTF">2017-10-24T09:16:41Z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0x010100DB4183FA0B447C488C9850A12FBB73FA</vt:lpwstr>
  </property>
  <property fmtid="{D5CDD505-2E9C-101B-9397-08002B2CF9AE}" pid="3" name="Целевые аудитории">
    <vt:lpwstr/>
  </property>
  <property fmtid="{D5CDD505-2E9C-101B-9397-08002B2CF9AE}" pid="4" name="PublishingExpirationDate">
    <vt:lpwstr/>
  </property>
  <property fmtid="{D5CDD505-2E9C-101B-9397-08002B2CF9AE}" pid="5" name="PublishingStartDate">
    <vt:lpwstr/>
  </property>
  <property fmtid="{D5CDD505-2E9C-101B-9397-08002B2CF9AE}" pid="6" name="ContentType">
    <vt:lpwstr>Документ</vt:lpwstr>
  </property>
</Properties>
</file>